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</p:sldMasterIdLst>
  <p:notesMasterIdLst>
    <p:notesMasterId r:id="rId35"/>
  </p:notesMasterIdLst>
  <p:handoutMasterIdLst>
    <p:handoutMasterId r:id="rId36"/>
  </p:handoutMasterIdLst>
  <p:sldIdLst>
    <p:sldId id="569" r:id="rId2"/>
    <p:sldId id="570" r:id="rId3"/>
    <p:sldId id="571" r:id="rId4"/>
    <p:sldId id="572" r:id="rId5"/>
    <p:sldId id="573" r:id="rId6"/>
    <p:sldId id="574" r:id="rId7"/>
    <p:sldId id="575" r:id="rId8"/>
    <p:sldId id="577" r:id="rId9"/>
    <p:sldId id="578" r:id="rId10"/>
    <p:sldId id="579" r:id="rId11"/>
    <p:sldId id="581" r:id="rId12"/>
    <p:sldId id="580" r:id="rId13"/>
    <p:sldId id="545" r:id="rId14"/>
    <p:sldId id="538" r:id="rId15"/>
    <p:sldId id="559" r:id="rId16"/>
    <p:sldId id="550" r:id="rId17"/>
    <p:sldId id="560" r:id="rId18"/>
    <p:sldId id="561" r:id="rId19"/>
    <p:sldId id="562" r:id="rId20"/>
    <p:sldId id="564" r:id="rId21"/>
    <p:sldId id="563" r:id="rId22"/>
    <p:sldId id="565" r:id="rId23"/>
    <p:sldId id="568" r:id="rId24"/>
    <p:sldId id="566" r:id="rId25"/>
    <p:sldId id="567" r:id="rId26"/>
    <p:sldId id="582" r:id="rId27"/>
    <p:sldId id="583" r:id="rId28"/>
    <p:sldId id="584" r:id="rId29"/>
    <p:sldId id="585" r:id="rId30"/>
    <p:sldId id="586" r:id="rId31"/>
    <p:sldId id="587" r:id="rId32"/>
    <p:sldId id="588" r:id="rId33"/>
    <p:sldId id="589" r:id="rId34"/>
  </p:sldIdLst>
  <p:sldSz cx="9144000" cy="6858000" type="screen4x3"/>
  <p:notesSz cx="6954838" cy="9240838"/>
  <p:custDataLst>
    <p:tags r:id="rId3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J. Covington, Ph.D.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FF99"/>
    <a:srgbClr val="FF0000"/>
    <a:srgbClr val="99CCFF"/>
    <a:srgbClr val="EAEAEA"/>
    <a:srgbClr val="CCFF33"/>
    <a:srgbClr val="3399FF"/>
    <a:srgbClr val="0033CC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 autoAdjust="0"/>
    <p:restoredTop sz="98917" autoAdjust="0"/>
  </p:normalViewPr>
  <p:slideViewPr>
    <p:cSldViewPr>
      <p:cViewPr varScale="1">
        <p:scale>
          <a:sx n="79" d="100"/>
          <a:sy n="79" d="100"/>
        </p:scale>
        <p:origin x="-1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30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40175" y="0"/>
            <a:ext cx="30130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77288"/>
            <a:ext cx="30130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0175" y="8777288"/>
            <a:ext cx="30130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6DED515B-C2A0-49C2-AA84-1298329E3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84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46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534" tIns="46268" rIns="92534" bIns="46268" numCol="1" anchor="t" anchorCtr="0" compatLnSpc="1">
            <a:prstTxWarp prst="textNoShape">
              <a:avLst/>
            </a:prstTxWarp>
          </a:bodyPr>
          <a:lstStyle>
            <a:lvl1pPr defTabSz="925513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8588" y="0"/>
            <a:ext cx="30146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534" tIns="46268" rIns="92534" bIns="46268" numCol="1" anchor="t" anchorCtr="0" compatLnSpc="1">
            <a:prstTxWarp prst="textNoShape">
              <a:avLst/>
            </a:prstTxWarp>
          </a:bodyPr>
          <a:lstStyle>
            <a:lvl1pPr algn="r" defTabSz="925513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6813" y="692150"/>
            <a:ext cx="4621212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89438"/>
            <a:ext cx="5564188" cy="415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534" tIns="46268" rIns="92534" bIns="462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7288"/>
            <a:ext cx="30146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534" tIns="46268" rIns="92534" bIns="46268" numCol="1" anchor="b" anchorCtr="0" compatLnSpc="1">
            <a:prstTxWarp prst="textNoShape">
              <a:avLst/>
            </a:prstTxWarp>
          </a:bodyPr>
          <a:lstStyle>
            <a:lvl1pPr defTabSz="925513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8588" y="8777288"/>
            <a:ext cx="30146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534" tIns="46268" rIns="92534" bIns="46268" numCol="1" anchor="b" anchorCtr="0" compatLnSpc="1">
            <a:prstTxWarp prst="textNoShape">
              <a:avLst/>
            </a:prstTxWarp>
          </a:bodyPr>
          <a:lstStyle>
            <a:lvl1pPr algn="r" defTabSz="925513" eaLnBrk="1" hangingPunct="1">
              <a:defRPr sz="1200">
                <a:latin typeface="Arial" charset="0"/>
              </a:defRPr>
            </a:lvl1pPr>
          </a:lstStyle>
          <a:p>
            <a:fld id="{70FE23A8-E8A4-443E-A6B5-DC8AC2EB156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106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541A06-CFF6-4636-91B1-19264FD90B78}" type="slidenum">
              <a:rPr lang="en-US"/>
              <a:pPr/>
              <a:t>1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NYT cover</a:t>
            </a:r>
            <a:r>
              <a:rPr lang="en-US" baseline="0" dirty="0" smtClean="0"/>
              <a:t> on 1 April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E23A8-E8A4-443E-A6B5-DC8AC2EB156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88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Sensor networks are revealing</a:t>
            </a:r>
            <a:r>
              <a:rPr lang="en-US" baseline="0" dirty="0" smtClean="0"/>
              <a:t> new dynamics that were previously unknown- and are rapidly changing our understanding of lake blooms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E23A8-E8A4-443E-A6B5-DC8AC2EB156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70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process X 2,400 lakes.</a:t>
            </a:r>
            <a:r>
              <a:rPr lang="en-US" baseline="0" dirty="0" smtClean="0"/>
              <a:t> Modeling of lakes takes 1~5 minutes per lake for 33 years.</a:t>
            </a:r>
          </a:p>
          <a:p>
            <a:r>
              <a:rPr lang="en-US" baseline="0" dirty="0" smtClean="0"/>
              <a:t>Open source R!!</a:t>
            </a:r>
          </a:p>
          <a:p>
            <a:r>
              <a:rPr lang="en-US" baseline="0" dirty="0" smtClean="0"/>
              <a:t>Parallel computing!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parameterization was generic for these lakes, so our results were not influenced by any lake-specific tuning.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256C4-E8B1-FB46-B5E0-A997DACFF8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00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BBE98B-7AA6-4C32-A027-2985B8F80B28}" type="slidenum">
              <a:rPr lang="en-US"/>
              <a:pPr/>
              <a:t>13</a:t>
            </a:fld>
            <a:endParaRPr lang="en-US"/>
          </a:p>
        </p:txBody>
      </p:sp>
      <p:sp>
        <p:nvSpPr>
          <p:cNvPr id="1236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BBE98B-7AA6-4C32-A027-2985B8F80B28}" type="slidenum">
              <a:rPr lang="en-US"/>
              <a:pPr/>
              <a:t>14</a:t>
            </a:fld>
            <a:endParaRPr lang="en-US"/>
          </a:p>
        </p:txBody>
      </p:sp>
      <p:sp>
        <p:nvSpPr>
          <p:cNvPr id="1236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BBE98B-7AA6-4C32-A027-2985B8F80B28}" type="slidenum">
              <a:rPr lang="en-US"/>
              <a:pPr/>
              <a:t>15</a:t>
            </a:fld>
            <a:endParaRPr lang="en-US"/>
          </a:p>
        </p:txBody>
      </p:sp>
      <p:sp>
        <p:nvSpPr>
          <p:cNvPr id="1236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6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are revolutionizing</a:t>
            </a:r>
            <a:r>
              <a:rPr lang="en-US" baseline="0" dirty="0" smtClean="0"/>
              <a:t> how you create a community of users, as well as the science that we are able to enable.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E23A8-E8A4-443E-A6B5-DC8AC2EB156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24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5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171291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120650" y="2879725"/>
            <a:ext cx="8931275" cy="274638"/>
          </a:xfrm>
          <a:prstGeom prst="rect">
            <a:avLst/>
          </a:prstGeom>
          <a:solidFill>
            <a:srgbClr val="2E92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4C21FFA-3C15-4D9C-999C-9B99FB8AA7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64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3213" y="46038"/>
            <a:ext cx="2033587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5" y="46038"/>
            <a:ext cx="5951538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0E4AD93-F851-4483-8EB3-B9DDCDAA66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2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46038"/>
            <a:ext cx="8137525" cy="731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9275" y="1050925"/>
            <a:ext cx="3992563" cy="4938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94238" y="1050925"/>
            <a:ext cx="3992562" cy="2392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94238" y="3595688"/>
            <a:ext cx="3992562" cy="239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594725" y="6629400"/>
            <a:ext cx="549275" cy="228600"/>
          </a:xfrm>
        </p:spPr>
        <p:txBody>
          <a:bodyPr/>
          <a:lstStyle>
            <a:lvl1pPr>
              <a:defRPr/>
            </a:lvl1pPr>
          </a:lstStyle>
          <a:p>
            <a:fld id="{35F27243-2A3D-4E10-AE53-3DB58ED922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57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46038"/>
            <a:ext cx="8137525" cy="731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49275" y="1050925"/>
            <a:ext cx="3992563" cy="4938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4238" y="1050925"/>
            <a:ext cx="3992562" cy="49387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594725" y="6629400"/>
            <a:ext cx="549275" cy="228600"/>
          </a:xfrm>
        </p:spPr>
        <p:txBody>
          <a:bodyPr/>
          <a:lstStyle>
            <a:lvl1pPr>
              <a:defRPr/>
            </a:lvl1pPr>
          </a:lstStyle>
          <a:p>
            <a:fld id="{A3CDFB7B-9FAD-4A52-AF8F-0E319A1932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73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4CDB11-3BC7-4CE7-869D-E008D8D755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43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216146-87CD-4897-B152-18EDE724D1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4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050925"/>
            <a:ext cx="3992563" cy="4938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4238" y="1050925"/>
            <a:ext cx="3992562" cy="4938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404B744-8C1B-40F8-BFFC-86D71CA954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7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A2DCB9-F915-406F-AE67-A6C6DFFCB3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2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238B66-74CE-48E5-BE72-85196D98F4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4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56E6DD-751C-454A-9BD4-CA1E818D42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A03DAFA-A61F-46F6-A31D-6E79C978C5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5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6BE920B-4F48-4DDA-BDBD-562442FCEB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7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9275" y="46038"/>
            <a:ext cx="8137525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9275" y="1050925"/>
            <a:ext cx="8137525" cy="493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4725" y="6629400"/>
            <a:ext cx="54927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3DD46857-64AD-41C4-85F4-A2C81AC5343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>
            <a:off x="549275" y="868363"/>
            <a:ext cx="8137525" cy="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0" y="0"/>
            <a:ext cx="274638" cy="6858000"/>
          </a:xfrm>
          <a:prstGeom prst="rect">
            <a:avLst/>
          </a:prstGeom>
          <a:solidFill>
            <a:srgbClr val="2E92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b="0" i="0" u="none">
          <a:solidFill>
            <a:srgbClr val="008000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 b="0" i="0" u="none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2563" y="685800"/>
            <a:ext cx="8869362" cy="2127250"/>
          </a:xfrm>
        </p:spPr>
        <p:txBody>
          <a:bodyPr/>
          <a:lstStyle/>
          <a:p>
            <a:r>
              <a:rPr lang="en-US" sz="4400" dirty="0"/>
              <a:t>PRAGMA-GLEON Expedition (GRAPLE) - Lake Science on Overlay-networked Resources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4367" y="3270250"/>
            <a:ext cx="8412388" cy="2079625"/>
          </a:xfrm>
        </p:spPr>
        <p:txBody>
          <a:bodyPr/>
          <a:lstStyle/>
          <a:p>
            <a:pPr algn="r">
              <a:lnSpc>
                <a:spcPct val="80000"/>
              </a:lnSpc>
            </a:pPr>
            <a:r>
              <a:rPr lang="en-US" sz="2500" dirty="0" smtClean="0"/>
              <a:t>Paul </a:t>
            </a:r>
            <a:r>
              <a:rPr lang="en-US" sz="2500" dirty="0" smtClean="0"/>
              <a:t>Hanson</a:t>
            </a:r>
            <a:r>
              <a:rPr lang="en-US" sz="2500" dirty="0"/>
              <a:t> </a:t>
            </a:r>
            <a:r>
              <a:rPr lang="en-US" sz="2500" dirty="0" smtClean="0"/>
              <a:t>(University </a:t>
            </a:r>
            <a:r>
              <a:rPr lang="en-US" sz="2500" dirty="0" smtClean="0"/>
              <a:t>of Wisconsin)</a:t>
            </a:r>
          </a:p>
          <a:p>
            <a:pPr algn="r">
              <a:lnSpc>
                <a:spcPct val="80000"/>
              </a:lnSpc>
            </a:pPr>
            <a:r>
              <a:rPr lang="en-US" sz="2500" dirty="0" smtClean="0"/>
              <a:t>Cayelan Carey (Virginia Tech)</a:t>
            </a:r>
          </a:p>
          <a:p>
            <a:pPr algn="r">
              <a:lnSpc>
                <a:spcPct val="80000"/>
              </a:lnSpc>
            </a:pPr>
            <a:r>
              <a:rPr lang="en-US" sz="2500" dirty="0"/>
              <a:t>Renato Figueiredo, Ken </a:t>
            </a:r>
            <a:r>
              <a:rPr lang="en-US" sz="2500" dirty="0" err="1"/>
              <a:t>Subratie</a:t>
            </a:r>
            <a:r>
              <a:rPr lang="en-US" sz="2500" dirty="0"/>
              <a:t> (University of Florida)</a:t>
            </a:r>
          </a:p>
          <a:p>
            <a:pPr algn="r">
              <a:lnSpc>
                <a:spcPct val="80000"/>
              </a:lnSpc>
            </a:pP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71271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935" y="3927784"/>
            <a:ext cx="2038472" cy="485509"/>
          </a:xfrm>
          <a:prstGeom prst="rect">
            <a:avLst/>
          </a:prstGeom>
        </p:spPr>
      </p:pic>
      <p:sp>
        <p:nvSpPr>
          <p:cNvPr id="211" name="Content Placeholder 2"/>
          <p:cNvSpPr>
            <a:spLocks noGrp="1"/>
          </p:cNvSpPr>
          <p:nvPr>
            <p:ph idx="1"/>
          </p:nvPr>
        </p:nvSpPr>
        <p:spPr>
          <a:xfrm>
            <a:off x="4020482" y="1818922"/>
            <a:ext cx="4877414" cy="3073102"/>
          </a:xfrm>
        </p:spPr>
        <p:txBody>
          <a:bodyPr>
            <a:norm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arameterization of models with gridded data</a:t>
            </a:r>
          </a:p>
          <a:p>
            <a:r>
              <a:rPr lang="en-US" sz="2400" dirty="0" smtClean="0"/>
              <a:t>Dynamic lake temperature simulations</a:t>
            </a:r>
          </a:p>
          <a:p>
            <a:pPr lvl="1"/>
            <a:r>
              <a:rPr lang="en-US" sz="2000" b="0" dirty="0" smtClean="0"/>
              <a:t>Parallel </a:t>
            </a:r>
            <a:r>
              <a:rPr lang="en-US" sz="2000" b="0" dirty="0"/>
              <a:t>computing </a:t>
            </a:r>
            <a:r>
              <a:rPr lang="en-US" sz="2000" b="0" dirty="0" smtClean="0"/>
              <a:t>with</a:t>
            </a:r>
          </a:p>
        </p:txBody>
      </p:sp>
      <p:pic>
        <p:nvPicPr>
          <p:cNvPr id="17" name="Picture 16" descr="Condor_stack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3651" y="3327657"/>
            <a:ext cx="973096" cy="1006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35"/>
            <a:ext cx="8229600" cy="1143000"/>
          </a:xfrm>
        </p:spPr>
        <p:txBody>
          <a:bodyPr>
            <a:normAutofit/>
          </a:bodyPr>
          <a:lstStyle/>
          <a:p>
            <a:pPr algn="r"/>
            <a:r>
              <a:rPr lang="en-US" sz="3200" dirty="0" smtClean="0"/>
              <a:t>Simulating lakes in the landscape</a:t>
            </a:r>
            <a:endParaRPr lang="en-US" sz="32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670" y="4139110"/>
            <a:ext cx="1490551" cy="1550343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948" y="4139135"/>
            <a:ext cx="2944853" cy="2591857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94" y="1096895"/>
            <a:ext cx="3976951" cy="2241066"/>
          </a:xfrm>
          <a:prstGeom prst="rect">
            <a:avLst/>
          </a:prstGeom>
        </p:spPr>
      </p:pic>
      <p:sp>
        <p:nvSpPr>
          <p:cNvPr id="186" name="TextBox 185"/>
          <p:cNvSpPr txBox="1"/>
          <p:nvPr/>
        </p:nvSpPr>
        <p:spPr>
          <a:xfrm>
            <a:off x="853973" y="1656994"/>
            <a:ext cx="165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NHD lake  feature</a:t>
            </a:r>
            <a:endParaRPr lang="en-US" dirty="0"/>
          </a:p>
        </p:txBody>
      </p:sp>
      <p:sp>
        <p:nvSpPr>
          <p:cNvPr id="203" name="TextBox 202"/>
          <p:cNvSpPr txBox="1"/>
          <p:nvPr/>
        </p:nvSpPr>
        <p:spPr>
          <a:xfrm rot="298108">
            <a:off x="2219655" y="2899414"/>
            <a:ext cx="166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Gridded data</a:t>
            </a:r>
            <a:endParaRPr lang="en-US" dirty="0"/>
          </a:p>
        </p:txBody>
      </p:sp>
      <p:sp>
        <p:nvSpPr>
          <p:cNvPr id="190" name="Right Arrow 189"/>
          <p:cNvSpPr/>
          <p:nvPr/>
        </p:nvSpPr>
        <p:spPr bwMode="auto">
          <a:xfrm>
            <a:off x="2127735" y="5289095"/>
            <a:ext cx="404917" cy="244171"/>
          </a:xfrm>
          <a:prstGeom prst="rightArrow">
            <a:avLst>
              <a:gd name="adj1" fmla="val 50000"/>
              <a:gd name="adj2" fmla="val 77373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06" name="Right Arrow 205"/>
          <p:cNvSpPr/>
          <p:nvPr/>
        </p:nvSpPr>
        <p:spPr bwMode="auto">
          <a:xfrm>
            <a:off x="5309940" y="5289095"/>
            <a:ext cx="404917" cy="244171"/>
          </a:xfrm>
          <a:prstGeom prst="rightArrow">
            <a:avLst>
              <a:gd name="adj1" fmla="val 50000"/>
              <a:gd name="adj2" fmla="val 77373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6964124" y="6488668"/>
            <a:ext cx="1839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cs typeface="Arial"/>
              </a:rPr>
              <a:t>(</a:t>
            </a:r>
            <a:r>
              <a:rPr lang="en-US" i="1" dirty="0" smtClean="0">
                <a:cs typeface="Arial"/>
              </a:rPr>
              <a:t>Read et al. 2014</a:t>
            </a:r>
            <a:r>
              <a:rPr lang="en-US" dirty="0" smtClean="0">
                <a:cs typeface="Arial"/>
              </a:rPr>
              <a:t>)</a:t>
            </a:r>
            <a:endParaRPr lang="en-US" dirty="0">
              <a:cs typeface="Arial"/>
            </a:endParaRPr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857" y="4383419"/>
            <a:ext cx="3438346" cy="20400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91389" y="6534350"/>
            <a:ext cx="454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General Lake Model: U of W AUS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1275921" y="3543676"/>
            <a:ext cx="404917" cy="244171"/>
          </a:xfrm>
          <a:prstGeom prst="rightArrow">
            <a:avLst>
              <a:gd name="adj1" fmla="val 50000"/>
              <a:gd name="adj2" fmla="val 77373"/>
            </a:avLst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85800" y="609053"/>
            <a:ext cx="1600200" cy="117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22" idx="0"/>
          </p:cNvCxnSpPr>
          <p:nvPr/>
        </p:nvCxnSpPr>
        <p:spPr>
          <a:xfrm rot="5400000">
            <a:off x="810217" y="706786"/>
            <a:ext cx="229150" cy="20783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1"/>
            <a:ext cx="5327073" cy="6102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152400" y="831752"/>
            <a:ext cx="1524000" cy="5772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Jokerman" panose="04090605060D06020702" pitchFamily="82" charset="0"/>
              </a:rPr>
              <a:t>Models</a:t>
            </a:r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Jokerman" panose="04090605060D0602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2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Inter-disciplinary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050925"/>
            <a:ext cx="8503236" cy="4938713"/>
          </a:xfrm>
        </p:spPr>
        <p:txBody>
          <a:bodyPr/>
          <a:lstStyle/>
          <a:p>
            <a:r>
              <a:rPr lang="en-US" sz="2000" dirty="0" smtClean="0"/>
              <a:t>PRAGMA’26, ’27, ‘28</a:t>
            </a:r>
          </a:p>
          <a:p>
            <a:pPr lvl="1"/>
            <a:r>
              <a:rPr lang="en-US" sz="1800" dirty="0" smtClean="0"/>
              <a:t>does PRAGMA run on a Mac?</a:t>
            </a:r>
          </a:p>
          <a:p>
            <a:r>
              <a:rPr lang="en-US" sz="2000" dirty="0" smtClean="0"/>
              <a:t>GLEON’16 workshop</a:t>
            </a:r>
          </a:p>
          <a:p>
            <a:pPr lvl="1"/>
            <a:r>
              <a:rPr lang="en-US" sz="1800" dirty="0" smtClean="0"/>
              <a:t>cyanobacteria = blue-green algae?</a:t>
            </a:r>
          </a:p>
          <a:p>
            <a:pPr lvl="1"/>
            <a:r>
              <a:rPr lang="en-US" sz="1800" dirty="0" smtClean="0"/>
              <a:t>IP over… P?</a:t>
            </a:r>
          </a:p>
          <a:p>
            <a:r>
              <a:rPr lang="en-US" sz="2000" dirty="0" smtClean="0"/>
              <a:t>GLM Week</a:t>
            </a:r>
          </a:p>
          <a:p>
            <a:pPr lvl="1"/>
            <a:r>
              <a:rPr lang="en-US" sz="1600" dirty="0" smtClean="0"/>
              <a:t>We want more computers! And save the world!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26" name="Picture 2" descr="C:\Users\renato\Documents\FromXP\Research\PRAGMA\pragma28\Screen Shot 2015-03-24 at 7.56.58 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39" y="4155491"/>
            <a:ext cx="3520836" cy="236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renato\Documents\FromXP\Research\PRAGMA\pragma28\IMG_2079 (2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68" y="2514610"/>
            <a:ext cx="3041273" cy="2280955"/>
          </a:xfrm>
          <a:prstGeom prst="rect">
            <a:avLst/>
          </a:prstGeom>
          <a:noFill/>
          <a:scene3d>
            <a:camera prst="orthographicFront">
              <a:rot lat="108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renato\Documents\FromXP\Research\PRAGMA\pragma28\10155320_10152753697047678_185570820029289581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6" y="3655087"/>
            <a:ext cx="1923916" cy="257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renato\Documents\FromXP\Research\PRAGMA\pragma28\202_pragma_jp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89" y="1044453"/>
            <a:ext cx="2547175" cy="169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renato\Documents\FromXP\Research\PRAGMA\pragma28\DSC_129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528" y="4938158"/>
            <a:ext cx="2382865" cy="159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9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9275" y="1050925"/>
            <a:ext cx="8137525" cy="5304123"/>
          </a:xfrm>
        </p:spPr>
        <p:txBody>
          <a:bodyPr/>
          <a:lstStyle/>
          <a:p>
            <a:r>
              <a:rPr lang="en-US" dirty="0" smtClean="0"/>
              <a:t>Exploit lake sensor network observations (GLEON) with overlay network technology (PRAGMA) to expand our modeling capacity =(GRAPLE)</a:t>
            </a:r>
          </a:p>
          <a:p>
            <a:r>
              <a:rPr lang="en-US" b="1" dirty="0" smtClean="0"/>
              <a:t>GRAPLE</a:t>
            </a:r>
            <a:r>
              <a:rPr lang="en-US" dirty="0" smtClean="0"/>
              <a:t> = </a:t>
            </a:r>
            <a:r>
              <a:rPr lang="en-US" b="1" dirty="0" smtClean="0"/>
              <a:t>G</a:t>
            </a:r>
            <a:r>
              <a:rPr lang="en-US" dirty="0" smtClean="0"/>
              <a:t>LEON </a:t>
            </a:r>
            <a:r>
              <a:rPr lang="en-US" b="1" dirty="0" smtClean="0"/>
              <a:t>R</a:t>
            </a:r>
            <a:r>
              <a:rPr lang="en-US" dirty="0" smtClean="0"/>
              <a:t>esearch </a:t>
            </a:r>
            <a:r>
              <a:rPr lang="en-US" b="1" dirty="0" smtClean="0"/>
              <a:t>A</a:t>
            </a:r>
            <a:r>
              <a:rPr lang="en-US" dirty="0" smtClean="0"/>
              <a:t>nd </a:t>
            </a:r>
            <a:r>
              <a:rPr lang="en-US" b="1" dirty="0" smtClean="0"/>
              <a:t>P</a:t>
            </a:r>
            <a:r>
              <a:rPr lang="en-US" dirty="0" smtClean="0"/>
              <a:t>RAGMA </a:t>
            </a:r>
            <a:r>
              <a:rPr lang="en-US" b="1" dirty="0" smtClean="0"/>
              <a:t>L</a:t>
            </a:r>
            <a:r>
              <a:rPr lang="en-US" dirty="0" smtClean="0"/>
              <a:t>ake </a:t>
            </a:r>
            <a:r>
              <a:rPr lang="en-US" b="1" dirty="0" smtClean="0"/>
              <a:t>E</a:t>
            </a:r>
            <a:r>
              <a:rPr lang="en-US" dirty="0" smtClean="0"/>
              <a:t>xpedition: integrating disparate technology, knowledge, and researchers to advance lake science</a:t>
            </a:r>
          </a:p>
          <a:p>
            <a:r>
              <a:rPr lang="en-US" u="sng" dirty="0" smtClean="0"/>
              <a:t>Our ultimate long-term goal</a:t>
            </a:r>
            <a:r>
              <a:rPr lang="en-US" dirty="0" smtClean="0"/>
              <a:t>: expand the lake expedition to include cohorts of graduate and undergraduate students through targeted training in both computer science and limnology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6E6DD-751C-454A-9BD4-CA1E818D42B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6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629400"/>
            <a:ext cx="1905000" cy="228600"/>
          </a:xfrm>
          <a:prstGeom prst="rect">
            <a:avLst/>
          </a:prstGeom>
        </p:spPr>
        <p:txBody>
          <a:bodyPr/>
          <a:lstStyle/>
          <a:p>
            <a:fld id="{A5B9E3EE-0DF5-4541-978D-ACF8C0E4CE53}" type="slidenum">
              <a:rPr lang="en-US"/>
              <a:pPr/>
              <a:t>13</a:t>
            </a:fld>
            <a:endParaRPr lang="en-US"/>
          </a:p>
        </p:txBody>
      </p:sp>
      <p:sp>
        <p:nvSpPr>
          <p:cNvPr id="123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23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Middleware: we need an architecture that is poised for growth: flexible, general-purpose, </a:t>
            </a:r>
            <a:r>
              <a:rPr lang="en-US" dirty="0"/>
              <a:t>scalable</a:t>
            </a:r>
            <a:endParaRPr lang="en-US" dirty="0" smtClean="0"/>
          </a:p>
          <a:p>
            <a:r>
              <a:rPr lang="en-US" dirty="0" smtClean="0"/>
              <a:t>Application: we need to support applications poised for growth in the community </a:t>
            </a:r>
          </a:p>
          <a:p>
            <a:r>
              <a:rPr lang="en-US" dirty="0" smtClean="0"/>
              <a:t>Technical approach</a:t>
            </a:r>
          </a:p>
          <a:p>
            <a:pPr lvl="1"/>
            <a:r>
              <a:rPr lang="en-US" dirty="0" smtClean="0"/>
              <a:t>IPOP: overlay network aggregates distributed resources – servers, desktops, cloud</a:t>
            </a:r>
            <a:endParaRPr lang="en-US" sz="1800" dirty="0" smtClean="0"/>
          </a:p>
          <a:p>
            <a:pPr lvl="1"/>
            <a:r>
              <a:rPr lang="en-US" dirty="0" err="1" smtClean="0"/>
              <a:t>HTCondor</a:t>
            </a:r>
            <a:r>
              <a:rPr lang="en-US" dirty="0" smtClean="0"/>
              <a:t>: manages jobs across resources</a:t>
            </a:r>
          </a:p>
          <a:p>
            <a:pPr lvl="1"/>
            <a:r>
              <a:rPr lang="en-US" dirty="0" smtClean="0"/>
              <a:t>GRAPLE scripts: application-specific code, exposing familiar computer environments, emphasis on ease of use for </a:t>
            </a:r>
            <a:r>
              <a:rPr lang="en-US" dirty="0"/>
              <a:t>GLM-FABM jobs</a:t>
            </a:r>
          </a:p>
        </p:txBody>
      </p:sp>
    </p:spTree>
    <p:extLst>
      <p:ext uri="{BB962C8B-B14F-4D97-AF65-F5344CB8AC3E}">
        <p14:creationId xmlns:p14="http://schemas.microsoft.com/office/powerpoint/2010/main" val="2487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629400"/>
            <a:ext cx="1905000" cy="228600"/>
          </a:xfrm>
          <a:prstGeom prst="rect">
            <a:avLst/>
          </a:prstGeom>
        </p:spPr>
        <p:txBody>
          <a:bodyPr/>
          <a:lstStyle/>
          <a:p>
            <a:fld id="{A5B9E3EE-0DF5-4541-978D-ACF8C0E4CE53}" type="slidenum">
              <a:rPr lang="en-US"/>
              <a:pPr/>
              <a:t>14</a:t>
            </a:fld>
            <a:endParaRPr lang="en-US"/>
          </a:p>
        </p:txBody>
      </p:sp>
      <p:sp>
        <p:nvSpPr>
          <p:cNvPr id="123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IP-over-P2P (IPOP) Overlay</a:t>
            </a:r>
            <a:endParaRPr lang="en-US" dirty="0"/>
          </a:p>
        </p:txBody>
      </p:sp>
      <p:sp>
        <p:nvSpPr>
          <p:cNvPr id="1235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9275" y="1050925"/>
            <a:ext cx="8411797" cy="4938713"/>
          </a:xfrm>
        </p:spPr>
        <p:txBody>
          <a:bodyPr/>
          <a:lstStyle/>
          <a:p>
            <a:r>
              <a:rPr lang="en-US" dirty="0" smtClean="0"/>
              <a:t>“User-Defined Networking”</a:t>
            </a:r>
          </a:p>
          <a:p>
            <a:pPr lvl="1"/>
            <a:r>
              <a:rPr lang="en-US" dirty="0" smtClean="0"/>
              <a:t>SDN that users can deploy across their own resources</a:t>
            </a:r>
          </a:p>
          <a:p>
            <a:pPr lvl="2"/>
            <a:r>
              <a:rPr lang="en-US" dirty="0" smtClean="0"/>
              <a:t>User-level; easy to use</a:t>
            </a:r>
          </a:p>
          <a:p>
            <a:pPr lvl="1"/>
            <a:r>
              <a:rPr lang="en-US" dirty="0" smtClean="0"/>
              <a:t>Software only needed at endpoints</a:t>
            </a:r>
          </a:p>
          <a:p>
            <a:pPr lvl="2"/>
            <a:r>
              <a:rPr lang="en-US" dirty="0"/>
              <a:t>Cloud VMs, personal computers, mobile </a:t>
            </a:r>
            <a:r>
              <a:rPr lang="en-US" dirty="0" smtClean="0"/>
              <a:t>devices</a:t>
            </a:r>
          </a:p>
          <a:p>
            <a:pPr lvl="1"/>
            <a:r>
              <a:rPr lang="en-US" dirty="0" smtClean="0"/>
              <a:t>Map social network to virtual network links</a:t>
            </a:r>
          </a:p>
          <a:p>
            <a:pPr lvl="2"/>
            <a:r>
              <a:rPr lang="en-US" dirty="0" smtClean="0"/>
              <a:t>E.g. GRAPLE researchers, students</a:t>
            </a:r>
          </a:p>
          <a:p>
            <a:pPr lvl="1"/>
            <a:r>
              <a:rPr lang="en-US" dirty="0" smtClean="0"/>
              <a:t>Peer-to-peer VPN links</a:t>
            </a:r>
          </a:p>
          <a:p>
            <a:pPr lvl="2"/>
            <a:r>
              <a:rPr lang="en-US" dirty="0" smtClean="0"/>
              <a:t>No centralized gateway</a:t>
            </a:r>
          </a:p>
          <a:p>
            <a:r>
              <a:rPr lang="en-US" dirty="0" smtClean="0"/>
              <a:t>Learn more about the open-source software:</a:t>
            </a:r>
          </a:p>
          <a:p>
            <a:pPr lvl="1"/>
            <a:r>
              <a:rPr lang="en-US" dirty="0" smtClean="0"/>
              <a:t>http://ipop-project.org</a:t>
            </a:r>
          </a:p>
        </p:txBody>
      </p:sp>
    </p:spTree>
    <p:extLst>
      <p:ext uri="{BB962C8B-B14F-4D97-AF65-F5344CB8AC3E}">
        <p14:creationId xmlns:p14="http://schemas.microsoft.com/office/powerpoint/2010/main" val="134970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629400"/>
            <a:ext cx="1905000" cy="228600"/>
          </a:xfrm>
          <a:prstGeom prst="rect">
            <a:avLst/>
          </a:prstGeom>
        </p:spPr>
        <p:txBody>
          <a:bodyPr/>
          <a:lstStyle/>
          <a:p>
            <a:fld id="{A5B9E3EE-0DF5-4541-978D-ACF8C0E4CE53}" type="slidenum">
              <a:rPr lang="en-US"/>
              <a:pPr/>
              <a:t>15</a:t>
            </a:fld>
            <a:endParaRPr lang="en-US"/>
          </a:p>
        </p:txBody>
      </p:sp>
      <p:sp>
        <p:nvSpPr>
          <p:cNvPr id="1235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Updates</a:t>
            </a:r>
            <a:endParaRPr lang="en-US" dirty="0"/>
          </a:p>
        </p:txBody>
      </p:sp>
      <p:sp>
        <p:nvSpPr>
          <p:cNvPr id="123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Application: GRAPLE </a:t>
            </a:r>
            <a:r>
              <a:rPr lang="en-US" dirty="0"/>
              <a:t>scripts</a:t>
            </a:r>
          </a:p>
          <a:p>
            <a:pPr lvl="1"/>
            <a:r>
              <a:rPr lang="en-US" dirty="0" smtClean="0"/>
              <a:t>Expose simple interface to users</a:t>
            </a:r>
          </a:p>
          <a:p>
            <a:pPr lvl="1"/>
            <a:r>
              <a:rPr lang="en-US" dirty="0" smtClean="0"/>
              <a:t>Handle packaging of multiple simulations into Condor job, compression, and job submission</a:t>
            </a:r>
          </a:p>
          <a:p>
            <a:r>
              <a:rPr lang="en-US" dirty="0" smtClean="0"/>
              <a:t>Middleware: IPOP enhancements</a:t>
            </a:r>
          </a:p>
          <a:p>
            <a:pPr lvl="1"/>
            <a:r>
              <a:rPr lang="en-US" dirty="0" smtClean="0"/>
              <a:t>Ganglia monitoring</a:t>
            </a:r>
          </a:p>
          <a:p>
            <a:pPr lvl="1"/>
            <a:r>
              <a:rPr lang="en-US" dirty="0" smtClean="0"/>
              <a:t>Switch mode, opportunities for integration with SDNs</a:t>
            </a:r>
          </a:p>
          <a:p>
            <a:pPr lvl="1"/>
            <a:r>
              <a:rPr lang="en-US" dirty="0" smtClean="0"/>
              <a:t>Engagement in Google summer of code 2015</a:t>
            </a:r>
          </a:p>
          <a:p>
            <a:r>
              <a:rPr lang="en-US" dirty="0"/>
              <a:t>Resources: private and public clouds</a:t>
            </a:r>
          </a:p>
          <a:p>
            <a:pPr lvl="1"/>
            <a:r>
              <a:rPr lang="en-US" dirty="0"/>
              <a:t>UF, UW, VT: prototype cluster &amp; desktops</a:t>
            </a:r>
          </a:p>
          <a:p>
            <a:pPr lvl="1"/>
            <a:r>
              <a:rPr lang="en-US" dirty="0"/>
              <a:t>Azure: successful $20k proposal; on-demand cycles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77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loud"/>
          <p:cNvSpPr>
            <a:spLocks noChangeAspect="1" noEditPoints="1" noChangeArrowheads="1"/>
          </p:cNvSpPr>
          <p:nvPr/>
        </p:nvSpPr>
        <p:spPr bwMode="auto">
          <a:xfrm>
            <a:off x="1649397" y="2708086"/>
            <a:ext cx="5006822" cy="335526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-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1520717" y="3979422"/>
            <a:ext cx="367778" cy="36396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290463" y="3166040"/>
            <a:ext cx="365756" cy="3657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810026" y="5173493"/>
            <a:ext cx="267117" cy="27074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025094" y="2971805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2390850" y="2971805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756606" y="2971805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595" y="3246021"/>
            <a:ext cx="1303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Hanson’s </a:t>
            </a:r>
          </a:p>
          <a:p>
            <a:r>
              <a:rPr lang="en-US" dirty="0" smtClean="0"/>
              <a:t>desktop </a:t>
            </a:r>
          </a:p>
          <a:p>
            <a:r>
              <a:rPr lang="en-US" dirty="0" smtClean="0"/>
              <a:t>at </a:t>
            </a:r>
            <a:r>
              <a:rPr lang="en-US" dirty="0" err="1" smtClean="0"/>
              <a:t>Uwisc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6953656" y="2786758"/>
            <a:ext cx="182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Cayelan’s</a:t>
            </a:r>
            <a:endParaRPr lang="en-US" dirty="0" smtClean="0"/>
          </a:p>
          <a:p>
            <a:r>
              <a:rPr lang="en-US" dirty="0" smtClean="0"/>
              <a:t>Desktop at VT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54270" y="5173493"/>
            <a:ext cx="159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Ken’s laptop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2025094" y="2606049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2390850" y="2606049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2756606" y="2606049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17268" y="5542825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GRAPLE scripts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92830" y="198256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UF VM pool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3730171" y="2788927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4095927" y="2788927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461683" y="2788927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730171" y="2423171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095927" y="2423171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4461683" y="2423171"/>
            <a:ext cx="274317" cy="18287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20699" y="1779522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Azure VM pool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0171" y="3697059"/>
            <a:ext cx="1072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IPOP</a:t>
            </a:r>
          </a:p>
          <a:p>
            <a:r>
              <a:rPr lang="en-US" dirty="0" smtClean="0"/>
              <a:t>Overlay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6407" y="960147"/>
            <a:ext cx="6665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distributed </a:t>
            </a:r>
            <a:r>
              <a:rPr lang="en-US" dirty="0" err="1" smtClean="0"/>
              <a:t>HTCondor</a:t>
            </a:r>
            <a:r>
              <a:rPr lang="en-US" dirty="0" smtClean="0"/>
              <a:t> pool spanning multiple domains</a:t>
            </a:r>
          </a:p>
        </p:txBody>
      </p:sp>
    </p:spTree>
    <p:extLst>
      <p:ext uri="{BB962C8B-B14F-4D97-AF65-F5344CB8AC3E}">
        <p14:creationId xmlns:p14="http://schemas.microsoft.com/office/powerpoint/2010/main" val="224816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 descr="C:\Users\renato\Desktop\AzureV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6" y="1051586"/>
            <a:ext cx="8756348" cy="473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1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VMware ESX VMs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 descr="C:\Users\renato\Desktop\ESXi - PRAGM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4" y="1874537"/>
            <a:ext cx="8385773" cy="41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67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HTCondor</a:t>
            </a:r>
            <a:r>
              <a:rPr lang="en-US" dirty="0" err="1"/>
              <a:t>+</a:t>
            </a:r>
            <a:r>
              <a:rPr lang="en-US" dirty="0" err="1" smtClean="0"/>
              <a:t>overlay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074" name="Picture 2" descr="C:\Users\renato\Desktop\condor_statu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30" y="1143025"/>
            <a:ext cx="6078628" cy="484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0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04 at 9.55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01"/>
            <a:ext cx="9144000" cy="1666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763706"/>
            <a:ext cx="9235389" cy="5094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3410" y="6447279"/>
            <a:ext cx="254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Rich </a:t>
            </a:r>
            <a:r>
              <a:rPr lang="en-US" dirty="0" err="1" smtClean="0">
                <a:solidFill>
                  <a:schemeClr val="bg1"/>
                </a:solidFill>
              </a:rPr>
              <a:t>Pedroncelli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67" y="6077947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Oroville Lake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35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GRAPLE directories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122" name="Picture 2" descr="C:\Users\renato\Desktop\GrapleRo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23" y="1508781"/>
            <a:ext cx="8296275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26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GLM simulation directories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4098" name="Picture 2" descr="C:\Users\renato\Desktop\FolderSi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91" y="868708"/>
            <a:ext cx="6747599" cy="557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 jobs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146" name="Picture 2" descr="C:\Users\renato\Desktop\RunGra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91" y="868708"/>
            <a:ext cx="6616990" cy="546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18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 submitted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9218" name="Picture 2" descr="E:\JobSumitt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4" y="2211879"/>
            <a:ext cx="8321226" cy="187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2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Jobs running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170" name="Picture 2" descr="C:\Users\renato\Desktop\condor_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86" y="1143025"/>
            <a:ext cx="5530830" cy="541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04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194" name="Picture 2" descr="C:\Users\renato\Desktop\GrapleResul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52" y="1560513"/>
            <a:ext cx="67437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29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9275" y="1050925"/>
            <a:ext cx="8137525" cy="5304123"/>
          </a:xfrm>
        </p:spPr>
        <p:txBody>
          <a:bodyPr/>
          <a:lstStyle/>
          <a:p>
            <a:r>
              <a:rPr lang="en-US" dirty="0" smtClean="0"/>
              <a:t>Exploit lake sensor network observations (GLEON) with overlay network technology (PRAGMA) to expand our modeling capacity =(GRAPLE)</a:t>
            </a:r>
          </a:p>
          <a:p>
            <a:r>
              <a:rPr lang="en-US" b="1" dirty="0" smtClean="0"/>
              <a:t>GRAPLE</a:t>
            </a:r>
            <a:r>
              <a:rPr lang="en-US" dirty="0" smtClean="0"/>
              <a:t> = </a:t>
            </a:r>
            <a:r>
              <a:rPr lang="en-US" b="1" dirty="0" smtClean="0"/>
              <a:t>G</a:t>
            </a:r>
            <a:r>
              <a:rPr lang="en-US" dirty="0" smtClean="0"/>
              <a:t>LEON </a:t>
            </a:r>
            <a:r>
              <a:rPr lang="en-US" b="1" dirty="0" smtClean="0"/>
              <a:t>R</a:t>
            </a:r>
            <a:r>
              <a:rPr lang="en-US" dirty="0" smtClean="0"/>
              <a:t>esearch </a:t>
            </a:r>
            <a:r>
              <a:rPr lang="en-US" b="1" dirty="0" smtClean="0"/>
              <a:t>A</a:t>
            </a:r>
            <a:r>
              <a:rPr lang="en-US" dirty="0" smtClean="0"/>
              <a:t>nd </a:t>
            </a:r>
            <a:r>
              <a:rPr lang="en-US" b="1" dirty="0" smtClean="0"/>
              <a:t>P</a:t>
            </a:r>
            <a:r>
              <a:rPr lang="en-US" dirty="0" smtClean="0"/>
              <a:t>RAGMA </a:t>
            </a:r>
            <a:r>
              <a:rPr lang="en-US" b="1" dirty="0" smtClean="0"/>
              <a:t>L</a:t>
            </a:r>
            <a:r>
              <a:rPr lang="en-US" dirty="0" smtClean="0"/>
              <a:t>ake </a:t>
            </a:r>
            <a:r>
              <a:rPr lang="en-US" b="1" dirty="0" smtClean="0"/>
              <a:t>E</a:t>
            </a:r>
            <a:r>
              <a:rPr lang="en-US" dirty="0" smtClean="0"/>
              <a:t>xpedition: integrating disparate technology, knowledge, and researchers to advance lake science</a:t>
            </a:r>
          </a:p>
          <a:p>
            <a:r>
              <a:rPr lang="en-US" u="sng" dirty="0" smtClean="0"/>
              <a:t>Our ultimate long-term goal</a:t>
            </a:r>
            <a:r>
              <a:rPr lang="en-US" dirty="0" smtClean="0"/>
              <a:t>: expand the lake expedition to include cohorts of graduate and undergraduate students through targeted training in both computer science and limnology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6E6DD-751C-454A-9BD4-CA1E818D42B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GRAPLE globally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developed simple GRAPLE R scripts as a teaching module to run the lake model in undergraduate and graduate classrooms</a:t>
            </a:r>
          </a:p>
          <a:p>
            <a:r>
              <a:rPr lang="en-US" dirty="0" smtClean="0"/>
              <a:t>Students manipulate climate and land use scenarios and then run the lake model to study their effects </a:t>
            </a:r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Screen Shot 2015-04-07 at 3.4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1" y="3520439"/>
            <a:ext cx="4152503" cy="325571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 descr="Screen Shot 2015-04-08 at 5.09.07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5" y="4160512"/>
            <a:ext cx="3708756" cy="2606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13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67" y="46038"/>
            <a:ext cx="8659662" cy="731837"/>
          </a:xfrm>
        </p:spPr>
        <p:txBody>
          <a:bodyPr/>
          <a:lstStyle/>
          <a:p>
            <a:r>
              <a:rPr lang="en-US" sz="3500" dirty="0" smtClean="0"/>
              <a:t>Baseline </a:t>
            </a:r>
            <a:r>
              <a:rPr lang="en-US" sz="3500" dirty="0" smtClean="0"/>
              <a:t>scenario: results from April 2015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6" y="1325904"/>
            <a:ext cx="8568223" cy="45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3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84" y="776944"/>
            <a:ext cx="8137525" cy="731837"/>
          </a:xfrm>
        </p:spPr>
        <p:txBody>
          <a:bodyPr/>
          <a:lstStyle/>
          <a:p>
            <a:r>
              <a:rPr lang="en-US" sz="4200" dirty="0" smtClean="0"/>
              <a:t>Manipulating climate </a:t>
            </a:r>
            <a:r>
              <a:rPr lang="en-US" sz="4200" i="1" dirty="0" smtClean="0"/>
              <a:t>in </a:t>
            </a:r>
            <a:r>
              <a:rPr lang="en-US" sz="4200" i="1" dirty="0" err="1" smtClean="0"/>
              <a:t>silico</a:t>
            </a:r>
            <a:r>
              <a:rPr lang="en-US" sz="4200" dirty="0"/>
              <a:t> </a:t>
            </a:r>
            <a:r>
              <a:rPr lang="en-US" sz="4200" dirty="0" smtClean="0"/>
              <a:t>as a teaching tool across disciplines</a:t>
            </a:r>
            <a:endParaRPr lang="en-US" sz="4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 descr="Rplot2_Maggi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8" y="4251951"/>
            <a:ext cx="4702038" cy="2651731"/>
          </a:xfrm>
          <a:prstGeom prst="rect">
            <a:avLst/>
          </a:prstGeom>
        </p:spPr>
      </p:pic>
      <p:pic>
        <p:nvPicPr>
          <p:cNvPr id="7" name="Picture 6" descr="Sandy_July_Alex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9" r="18184" b="10699"/>
          <a:stretch/>
        </p:blipFill>
        <p:spPr>
          <a:xfrm>
            <a:off x="4416246" y="1691659"/>
            <a:ext cx="4727754" cy="2713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659"/>
            <a:ext cx="4754878" cy="2537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71950"/>
            <a:ext cx="4760725" cy="25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02-17 at 7.55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379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3122" y="6483646"/>
            <a:ext cx="794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Sao Paulo’s main drinking water reservoir. Photo: Mauricio Lima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868708"/>
            <a:ext cx="8411797" cy="4938713"/>
          </a:xfrm>
        </p:spPr>
        <p:txBody>
          <a:bodyPr/>
          <a:lstStyle/>
          <a:p>
            <a:r>
              <a:rPr lang="en-US" dirty="0" smtClean="0"/>
              <a:t>The first cohort of students at Virginia Tech are being formally assessed to track their responses to using GLM and overlay technology</a:t>
            </a:r>
          </a:p>
          <a:p>
            <a:r>
              <a:rPr lang="en-US" dirty="0" smtClean="0"/>
              <a:t>This module will be disseminated to 8 universities for testing in the fall as part of the U.S. NSF-sponsored Project EDDIE and will be released publicly in 2016 </a:t>
            </a:r>
          </a:p>
          <a:p>
            <a:r>
              <a:rPr lang="en-US" dirty="0" smtClean="0"/>
              <a:t>We have partnered with pedagogical experts to study how non-CS students use this technology </a:t>
            </a:r>
            <a:r>
              <a:rPr lang="en-US" dirty="0" smtClean="0">
                <a:sym typeface="Wingdings"/>
              </a:rPr>
              <a:t> will enable broad dissemination</a:t>
            </a:r>
          </a:p>
          <a:p>
            <a:r>
              <a:rPr lang="en-US" dirty="0" smtClean="0">
                <a:sym typeface="Wingdings"/>
              </a:rPr>
              <a:t>All GRAPLE materials will be available open-source for </a:t>
            </a:r>
            <a:r>
              <a:rPr lang="en-US" dirty="0" err="1" smtClean="0">
                <a:sym typeface="Wingdings"/>
              </a:rPr>
              <a:t>GLEONites</a:t>
            </a:r>
            <a:r>
              <a:rPr lang="en-US" dirty="0" smtClean="0">
                <a:sym typeface="Wingdings"/>
              </a:rPr>
              <a:t> and students to access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4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463073" y="1"/>
            <a:ext cx="5760657" cy="6903682"/>
            <a:chOff x="1463073" y="-228560"/>
            <a:chExt cx="5212024" cy="6526851"/>
          </a:xfrm>
        </p:grpSpPr>
        <p:pic>
          <p:nvPicPr>
            <p:cNvPr id="5" name="Picture 4" descr="Screen Shot 2015-04-09 at 9.46.00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074" y="-228560"/>
              <a:ext cx="5212023" cy="6418423"/>
            </a:xfrm>
            <a:prstGeom prst="rect">
              <a:avLst/>
            </a:prstGeom>
          </p:spPr>
        </p:pic>
        <p:pic>
          <p:nvPicPr>
            <p:cNvPr id="8" name="Picture 7" descr="Screen Shot 2015-04-09 at 9.46.11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3073" y="4983462"/>
              <a:ext cx="5212023" cy="131482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5577829" y="5623536"/>
            <a:ext cx="3383243" cy="47705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b="1" dirty="0" err="1" smtClean="0"/>
              <a:t>projectEDDIE.org</a:t>
            </a:r>
            <a:endParaRPr lang="en-US" sz="2500" b="1" dirty="0" smtClean="0"/>
          </a:p>
        </p:txBody>
      </p:sp>
    </p:spTree>
    <p:extLst>
      <p:ext uri="{BB962C8B-B14F-4D97-AF65-F5344CB8AC3E}">
        <p14:creationId xmlns:p14="http://schemas.microsoft.com/office/powerpoint/2010/main" val="39510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68" y="45757"/>
            <a:ext cx="8869632" cy="731837"/>
          </a:xfrm>
        </p:spPr>
        <p:txBody>
          <a:bodyPr/>
          <a:lstStyle/>
          <a:p>
            <a:r>
              <a:rPr lang="en-US" sz="3000" dirty="0" smtClean="0"/>
              <a:t>Expanding GRAPLE beyond this initial expedition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960147"/>
            <a:ext cx="8503236" cy="5760657"/>
          </a:xfrm>
        </p:spPr>
        <p:txBody>
          <a:bodyPr/>
          <a:lstStyle/>
          <a:p>
            <a:r>
              <a:rPr lang="en-US" dirty="0" smtClean="0"/>
              <a:t>Our work to date has demonstrated that CS-limnology synergies can provide new tools for tackling local to global water issues</a:t>
            </a:r>
          </a:p>
          <a:p>
            <a:r>
              <a:rPr lang="en-US" dirty="0" smtClean="0"/>
              <a:t>We </a:t>
            </a:r>
            <a:r>
              <a:rPr lang="en-US" dirty="0"/>
              <a:t>are poised to lead a new wave of technology</a:t>
            </a:r>
            <a:r>
              <a:rPr lang="en-US" dirty="0" smtClean="0"/>
              <a:t>-enabled, </a:t>
            </a:r>
            <a:r>
              <a:rPr lang="en-US" dirty="0"/>
              <a:t>multi-disciplinary </a:t>
            </a:r>
            <a:r>
              <a:rPr lang="en-US" dirty="0" smtClean="0"/>
              <a:t>research that </a:t>
            </a:r>
            <a:r>
              <a:rPr lang="en-US" dirty="0"/>
              <a:t>will transform </a:t>
            </a:r>
            <a:r>
              <a:rPr lang="en-US" dirty="0" smtClean="0"/>
              <a:t>the science we can accomplish </a:t>
            </a:r>
          </a:p>
          <a:p>
            <a:pPr lvl="1"/>
            <a:r>
              <a:rPr lang="en-US" dirty="0" smtClean="0"/>
              <a:t>Make distributed computing accessible to domain scientists by simplifying the steps needed to participate in the overlay network</a:t>
            </a:r>
          </a:p>
          <a:p>
            <a:pPr lvl="1"/>
            <a:r>
              <a:rPr lang="en-US" dirty="0" smtClean="0"/>
              <a:t>We have identified two GLEON working groups that will be trained through these scripts to enable their research</a:t>
            </a:r>
          </a:p>
          <a:p>
            <a:pPr lvl="1"/>
            <a:r>
              <a:rPr lang="en-US" dirty="0" smtClean="0"/>
              <a:t>Grow the next generation of users by training students how to use GLM &amp; overlay networks by teaching these scripts in classrooms worldwide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2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GRAPLE students </a:t>
            </a:r>
          </a:p>
          <a:p>
            <a:pPr lvl="1"/>
            <a:r>
              <a:rPr lang="en-US" dirty="0" smtClean="0"/>
              <a:t>Craig </a:t>
            </a:r>
            <a:r>
              <a:rPr lang="en-US" dirty="0" err="1" smtClean="0"/>
              <a:t>Snortheim</a:t>
            </a:r>
            <a:r>
              <a:rPr lang="en-US" dirty="0" smtClean="0"/>
              <a:t>, Jon </a:t>
            </a:r>
            <a:r>
              <a:rPr lang="en-US" dirty="0" err="1" smtClean="0"/>
              <a:t>Doubek</a:t>
            </a:r>
            <a:r>
              <a:rPr lang="en-US" dirty="0" smtClean="0"/>
              <a:t>, Alex </a:t>
            </a:r>
            <a:r>
              <a:rPr lang="en-US" dirty="0" err="1" smtClean="0"/>
              <a:t>Gerling</a:t>
            </a:r>
            <a:r>
              <a:rPr lang="en-US" dirty="0" smtClean="0"/>
              <a:t>, Kate </a:t>
            </a:r>
            <a:r>
              <a:rPr lang="en-US" dirty="0" err="1" smtClean="0"/>
              <a:t>Hamre</a:t>
            </a:r>
            <a:r>
              <a:rPr lang="en-US" dirty="0" smtClean="0"/>
              <a:t>, Ken </a:t>
            </a:r>
            <a:r>
              <a:rPr lang="en-US" dirty="0" err="1" smtClean="0"/>
              <a:t>Subratie</a:t>
            </a:r>
            <a:r>
              <a:rPr lang="en-US" dirty="0" smtClean="0"/>
              <a:t>, </a:t>
            </a:r>
            <a:r>
              <a:rPr lang="en-US" dirty="0" err="1" smtClean="0"/>
              <a:t>Youna</a:t>
            </a:r>
            <a:r>
              <a:rPr lang="en-US" dirty="0" smtClean="0"/>
              <a:t> Jung</a:t>
            </a:r>
            <a:endParaRPr lang="en-US" dirty="0"/>
          </a:p>
          <a:p>
            <a:r>
              <a:rPr lang="en-US" dirty="0" smtClean="0"/>
              <a:t>IPOP developers</a:t>
            </a:r>
          </a:p>
          <a:p>
            <a:pPr lvl="1"/>
            <a:r>
              <a:rPr lang="en-US" dirty="0" smtClean="0"/>
              <a:t>Ken </a:t>
            </a:r>
            <a:r>
              <a:rPr lang="en-US" dirty="0" err="1" smtClean="0"/>
              <a:t>Subratie</a:t>
            </a:r>
            <a:r>
              <a:rPr lang="en-US" dirty="0" smtClean="0"/>
              <a:t>, </a:t>
            </a:r>
            <a:r>
              <a:rPr lang="en-US" dirty="0" err="1" smtClean="0"/>
              <a:t>Kyuho</a:t>
            </a:r>
            <a:r>
              <a:rPr lang="en-US" dirty="0" smtClean="0"/>
              <a:t> </a:t>
            </a:r>
            <a:r>
              <a:rPr lang="en-US" dirty="0" err="1" smtClean="0"/>
              <a:t>Jeong</a:t>
            </a:r>
            <a:r>
              <a:rPr lang="en-US" dirty="0" smtClean="0"/>
              <a:t>, </a:t>
            </a:r>
            <a:r>
              <a:rPr lang="en-US" dirty="0" err="1" smtClean="0"/>
              <a:t>Saumitra</a:t>
            </a:r>
            <a:r>
              <a:rPr lang="en-US" dirty="0" smtClean="0"/>
              <a:t> Aditya</a:t>
            </a:r>
          </a:p>
          <a:p>
            <a:r>
              <a:rPr lang="en-US" dirty="0" smtClean="0"/>
              <a:t>This </a:t>
            </a:r>
            <a:r>
              <a:rPr lang="en-US" dirty="0"/>
              <a:t>material is based upon work supported </a:t>
            </a:r>
            <a:r>
              <a:rPr lang="en-US" dirty="0" smtClean="0"/>
              <a:t>by </a:t>
            </a:r>
            <a:r>
              <a:rPr lang="en-US" dirty="0"/>
              <a:t>the National Science Foundation under </a:t>
            </a:r>
            <a:r>
              <a:rPr lang="en-US" dirty="0" smtClean="0"/>
              <a:t>Grants </a:t>
            </a:r>
            <a:r>
              <a:rPr lang="en-US" dirty="0"/>
              <a:t>No. </a:t>
            </a:r>
            <a:r>
              <a:rPr lang="en-US" dirty="0" smtClean="0"/>
              <a:t>1234983 and 1339737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3" descr="C:\Users\renato\Documents\FromXP\Research\PRAGMA\pragma28\IMG_2079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68" y="4343390"/>
            <a:ext cx="3041273" cy="2280955"/>
          </a:xfrm>
          <a:prstGeom prst="rect">
            <a:avLst/>
          </a:prstGeom>
          <a:noFill/>
          <a:scene3d>
            <a:camera prst="orthographicFront">
              <a:rot lat="108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41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84" y="777269"/>
            <a:ext cx="8137525" cy="731837"/>
          </a:xfrm>
        </p:spPr>
        <p:txBody>
          <a:bodyPr/>
          <a:lstStyle/>
          <a:p>
            <a:r>
              <a:rPr lang="en-US" dirty="0" smtClean="0"/>
              <a:t>We are facing an unprecedented global water crisis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508781"/>
            <a:ext cx="8137525" cy="4480857"/>
          </a:xfrm>
        </p:spPr>
        <p:txBody>
          <a:bodyPr/>
          <a:lstStyle/>
          <a:p>
            <a:r>
              <a:rPr lang="en-US" dirty="0" smtClean="0"/>
              <a:t>Across the world, climate change and other human activities are threatening freshwater quality and quantity</a:t>
            </a:r>
          </a:p>
          <a:p>
            <a:r>
              <a:rPr lang="en-US" dirty="0" smtClean="0"/>
              <a:t>These stressors will likely only increase in the future, especially for lakes and reservoirs, our primary drinking water sources </a:t>
            </a:r>
          </a:p>
          <a:p>
            <a:r>
              <a:rPr lang="en-US" dirty="0" smtClean="0"/>
              <a:t>Ultimately, we need to better manage lake water quality to best leverage the water resources we do have access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1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46038"/>
            <a:ext cx="8594725" cy="731837"/>
          </a:xfrm>
        </p:spPr>
        <p:txBody>
          <a:bodyPr/>
          <a:lstStyle/>
          <a:p>
            <a:r>
              <a:rPr lang="en-US" dirty="0" smtClean="0"/>
              <a:t>The implications are profound…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9540" b="954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5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will affect all of us.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050925"/>
            <a:ext cx="8137525" cy="5807075"/>
          </a:xfrm>
        </p:spPr>
        <p:txBody>
          <a:bodyPr/>
          <a:lstStyle/>
          <a:p>
            <a:r>
              <a:rPr lang="en-US" sz="3500" dirty="0"/>
              <a:t>Undrinkable water due to contaminants, pharmaceuticals, heavy metals, and more</a:t>
            </a:r>
          </a:p>
          <a:p>
            <a:r>
              <a:rPr lang="en-US" sz="3500" dirty="0"/>
              <a:t>Toxic algal blooms</a:t>
            </a:r>
          </a:p>
          <a:p>
            <a:r>
              <a:rPr lang="en-US" sz="3500" dirty="0" smtClean="0"/>
              <a:t>Fish kills</a:t>
            </a:r>
          </a:p>
          <a:p>
            <a:r>
              <a:rPr lang="en-US" sz="3500" dirty="0" smtClean="0"/>
              <a:t>Loss of recreation</a:t>
            </a:r>
          </a:p>
          <a:p>
            <a:r>
              <a:rPr lang="en-US" sz="3500" dirty="0" smtClean="0"/>
              <a:t>Long-term health effects</a:t>
            </a:r>
          </a:p>
          <a:p>
            <a:r>
              <a:rPr lang="en-US" sz="3500" dirty="0" smtClean="0"/>
              <a:t>Altered food prices and economies</a:t>
            </a:r>
          </a:p>
          <a:p>
            <a:r>
              <a:rPr lang="en-US" sz="3500" dirty="0" smtClean="0"/>
              <a:t>Water refugees and conflict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2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8684" y="3611878"/>
            <a:ext cx="8137525" cy="731837"/>
          </a:xfrm>
        </p:spPr>
        <p:txBody>
          <a:bodyPr/>
          <a:lstStyle/>
          <a:p>
            <a:r>
              <a:rPr lang="en-US" dirty="0"/>
              <a:t>Ultimately, we need to understand how lake water quality will respond to </a:t>
            </a:r>
            <a:r>
              <a:rPr lang="en-US" dirty="0" smtClean="0"/>
              <a:t>human demands and changing climate.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0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8684" y="3977309"/>
            <a:ext cx="8137525" cy="731837"/>
          </a:xfrm>
        </p:spPr>
        <p:txBody>
          <a:bodyPr/>
          <a:lstStyle/>
          <a:p>
            <a:r>
              <a:rPr lang="en-US" dirty="0" smtClean="0"/>
              <a:t>Addressing these problems in a globally significant way requires use of distributed resources: </a:t>
            </a:r>
            <a:r>
              <a:rPr lang="en-US" sz="5400" b="1" i="1" dirty="0" smtClean="0"/>
              <a:t>data, models, people, compute</a:t>
            </a:r>
            <a:endParaRPr lang="en-US" sz="54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9" b="2940"/>
          <a:stretch/>
        </p:blipFill>
        <p:spPr>
          <a:xfrm>
            <a:off x="5309835" y="4671650"/>
            <a:ext cx="1842634" cy="1759967"/>
          </a:xfrm>
          <a:prstGeom prst="rect">
            <a:avLst/>
          </a:prstGeom>
        </p:spPr>
      </p:pic>
      <p:pic>
        <p:nvPicPr>
          <p:cNvPr id="7" name="Picture 6" descr="PRAGMA-large2.jpg                                              00243736&#10;Matthews 1                     ABA78158: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677" y="4736893"/>
            <a:ext cx="2103097" cy="162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20498" y="4995355"/>
            <a:ext cx="6303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+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31152" y="653435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7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>
            <a:off x="4668411" y="3073916"/>
            <a:ext cx="875901" cy="1219200"/>
          </a:xfrm>
          <a:prstGeom prst="rightArrow">
            <a:avLst>
              <a:gd name="adj1" fmla="val 41250"/>
              <a:gd name="adj2" fmla="val 6391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60" y="923924"/>
            <a:ext cx="2286000" cy="119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20" y="3748388"/>
            <a:ext cx="2286000" cy="138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83" y="1472699"/>
            <a:ext cx="3442317" cy="21248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312" y="964228"/>
            <a:ext cx="3447288" cy="50624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312" y="3931268"/>
            <a:ext cx="3447288" cy="266656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685800" y="609053"/>
            <a:ext cx="1600200" cy="117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2" idx="0"/>
          </p:cNvCxnSpPr>
          <p:nvPr/>
        </p:nvCxnSpPr>
        <p:spPr>
          <a:xfrm rot="5400000">
            <a:off x="810217" y="706786"/>
            <a:ext cx="229150" cy="20783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1"/>
            <a:ext cx="5327073" cy="6102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52400" y="831752"/>
            <a:ext cx="1524000" cy="57726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Jokerman" panose="04090605060D06020702" pitchFamily="82" charset="0"/>
              </a:rPr>
              <a:t>Data</a:t>
            </a:r>
            <a:endParaRPr 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Jokerman" panose="04090605060D06020702" pitchFamily="82" charset="0"/>
            </a:endParaRPr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" y="5428988"/>
            <a:ext cx="2286000" cy="1352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0" y="3900788"/>
            <a:ext cx="2286000" cy="1490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0" y="2376788"/>
            <a:ext cx="2286000" cy="149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20" y="5167309"/>
            <a:ext cx="2286000" cy="161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20" y="2148188"/>
            <a:ext cx="2286000" cy="158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0" y="1496746"/>
            <a:ext cx="2286000" cy="83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884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1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IPOP Overlay and Lake Ecology Expedition&amp;quot;&quot;/&gt;&lt;property id=&quot;20307&quot; value=&quot;292&quot;/&gt;&lt;/object&gt;&lt;object type=&quot;3&quot; unique_id=&quot;11240&quot;&gt;&lt;property id=&quot;20148&quot; value=&quot;5&quot;/&gt;&lt;property id=&quot;20300&quot; value=&quot;Slide 20 - &amp;quot;Progress – IPOP Overlay&amp;quot;&quot;/&gt;&lt;property id=&quot;20307&quot; value=&quot;536&quot;/&gt;&lt;/object&gt;&lt;object type=&quot;3&quot; unique_id=&quot;11241&quot;&gt;&lt;property id=&quot;20148&quot; value=&quot;5&quot;/&gt;&lt;property id=&quot;20300&quot; value=&quot;Slide 17 - &amp;quot;Learn more about IPOP&amp;quot;&quot;/&gt;&lt;property id=&quot;20307&quot; value=&quot;537&quot;/&gt;&lt;/object&gt;&lt;object type=&quot;3&quot; unique_id=&quot;11459&quot;&gt;&lt;property id=&quot;20148&quot; value=&quot;5&quot;/&gt;&lt;property id=&quot;20300&quot; value=&quot;Slide 8 - &amp;quot;IP-over-P2P (IPOP) Overlay&amp;quot;&quot;/&gt;&lt;property id=&quot;20307&quot; value=&quot;538&quot;/&gt;&lt;/object&gt;&lt;object type=&quot;3&quot; unique_id=&quot;11650&quot;&gt;&lt;property id=&quot;20148&quot; value=&quot;5&quot;/&gt;&lt;property id=&quot;20300&quot; value=&quot;Slide 2 - &amp;quot;Lake Ecology&amp;quot;&quot;/&gt;&lt;property id=&quot;20307&quot; value=&quot;540&quot;/&gt;&lt;/object&gt;&lt;object type=&quot;3&quot; unique_id=&quot;11651&quot;&gt;&lt;property id=&quot;20148&quot; value=&quot;5&quot;/&gt;&lt;property id=&quot;20300&quot; value=&quot;Slide 3&quot;/&gt;&lt;property id=&quot;20307&quot; value=&quot;541&quot;/&gt;&lt;/object&gt;&lt;object type=&quot;3&quot; unique_id=&quot;11652&quot;&gt;&lt;property id=&quot;20148&quot; value=&quot;5&quot;/&gt;&lt;property id=&quot;20300&quot; value=&quot;Slide 4 - &amp;quot;Goals&amp;quot;&quot;/&gt;&lt;property id=&quot;20307&quot; value=&quot;542&quot;/&gt;&lt;/object&gt;&lt;object type=&quot;3&quot; unique_id=&quot;11653&quot;&gt;&lt;property id=&quot;20148&quot; value=&quot;5&quot;/&gt;&lt;property id=&quot;20300&quot; value=&quot;Slide 5 - &amp;quot;Lake Model&amp;quot;&quot;/&gt;&lt;property id=&quot;20307&quot; value=&quot;543&quot;/&gt;&lt;/object&gt;&lt;object type=&quot;3&quot; unique_id=&quot;11654&quot;&gt;&lt;property id=&quot;20148&quot; value=&quot;5&quot;/&gt;&lt;property id=&quot;20300&quot; value=&quot;Slide 6 - &amp;quot;Resources&amp;quot;&quot;/&gt;&lt;property id=&quot;20307&quot; value=&quot;544&quot;/&gt;&lt;/object&gt;&lt;object type=&quot;3&quot; unique_id=&quot;11655&quot;&gt;&lt;property id=&quot;20148&quot; value=&quot;5&quot;/&gt;&lt;property id=&quot;20300&quot; value=&quot;Slide 7 - &amp;quot;Bringing it all together&amp;quot;&quot;/&gt;&lt;property id=&quot;20307&quot; value=&quot;545&quot;/&gt;&lt;/object&gt;&lt;object type=&quot;3&quot; unique_id=&quot;11656&quot;&gt;&lt;property id=&quot;20148&quot; value=&quot;5&quot;/&gt;&lt;property id=&quot;20300&quot; value=&quot;Slide 16 - &amp;quot;Accomplishments&amp;quot;&quot;/&gt;&lt;property id=&quot;20307&quot; value=&quot;546&quot;/&gt;&lt;/object&gt;&lt;object type=&quot;3&quot; unique_id=&quot;11657&quot;&gt;&lt;property id=&quot;20148&quot; value=&quot;5&quot;/&gt;&lt;property id=&quot;20300&quot; value=&quot;Slide 18 - &amp;quot;Acknowledgments&amp;quot;&quot;/&gt;&lt;property id=&quot;20307&quot; value=&quot;548&quot;/&gt;&lt;/object&gt;&lt;object type=&quot;3&quot; unique_id=&quot;11658&quot;&gt;&lt;property id=&quot;20148&quot; value=&quot;5&quot;/&gt;&lt;property id=&quot;20300&quot; value=&quot;Slide 19 - &amp;quot;Backup slides&amp;quot;&quot;/&gt;&lt;property id=&quot;20307&quot; value=&quot;547&quot;/&gt;&lt;/object&gt;&lt;object type=&quot;3&quot; unique_id=&quot;11659&quot;&gt;&lt;property id=&quot;20148&quot; value=&quot;5&quot;/&gt;&lt;property id=&quot;20300&quot; value=&quot;Slide 21 - &amp;quot;Progress – IPOP overlay&amp;quot;&quot;/&gt;&lt;property id=&quot;20307&quot; value=&quot;549&quot;/&gt;&lt;/object&gt;&lt;object type=&quot;3&quot; unique_id=&quot;11738&quot;&gt;&lt;property id=&quot;20148&quot; value=&quot;5&quot;/&gt;&lt;property id=&quot;20300&quot; value=&quot;Slide 12 - &amp;quot;Demonstration&amp;quot;&quot;/&gt;&lt;property id=&quot;20307&quot; value=&quot;550&quot;/&gt;&lt;/object&gt;&lt;object type=&quot;3&quot; unique_id=&quot;11865&quot;&gt;&lt;property id=&quot;20148&quot; value=&quot;5&quot;/&gt;&lt;property id=&quot;20300&quot; value=&quot;Slide 9 - &amp;quot;Cluster VPN in 3 Easy Steps&amp;quot;&quot;/&gt;&lt;property id=&quot;20307&quot; value=&quot;551&quot;/&gt;&lt;/object&gt;&lt;object type=&quot;3&quot; unique_id=&quot;11866&quot;&gt;&lt;property id=&quot;20148&quot; value=&quot;5&quot;/&gt;&lt;property id=&quot;20300&quot; value=&quot;Slide 10 - &amp;quot;Cluster VPN in 3 Easy Steps&amp;quot;&quot;/&gt;&lt;property id=&quot;20307&quot; value=&quot;554&quot;/&gt;&lt;/object&gt;&lt;object type=&quot;3&quot; unique_id=&quot;11973&quot;&gt;&lt;property id=&quot;20148&quot; value=&quot;5&quot;/&gt;&lt;property id=&quot;20300&quot; value=&quot;Slide 11 - &amp;quot;Cluster VPN in 3 Easy Steps&amp;quot;&quot;/&gt;&lt;property id=&quot;20307&quot; value=&quot;555&quot;/&gt;&lt;/object&gt;&lt;object type=&quot;3&quot; unique_id=&quot;11974&quot;&gt;&lt;property id=&quot;20148&quot; value=&quot;5&quot;/&gt;&lt;property id=&quot;20300&quot; value=&quot;Slide 14 - &amp;quot;Under the hood&amp;quot;&quot;/&gt;&lt;property id=&quot;20307&quot; value=&quot;556&quot;/&gt;&lt;/object&gt;&lt;object type=&quot;3&quot; unique_id=&quot;12086&quot;&gt;&lt;property id=&quot;20148&quot; value=&quot;5&quot;/&gt;&lt;property id=&quot;20300&quot; value=&quot;Slide 13 - &amp;quot;Under the hood&amp;quot;&quot;/&gt;&lt;property id=&quot;20307&quot; value=&quot;558&quot;/&gt;&lt;/object&gt;&lt;object type=&quot;3&quot; unique_id=&quot;12087&quot;&gt;&lt;property id=&quot;20148&quot; value=&quot;5&quot;/&gt;&lt;property id=&quot;20300&quot; value=&quot;Slide 15 - &amp;quot;Under the hood&amp;quot;&quot;/&gt;&lt;property id=&quot;20307&quot; value=&quot;557&quot;/&gt;&lt;/object&gt;&lt;/object&gt;&lt;object type=&quot;8&quot; unique_id=&quot;1016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Level">
  <a:themeElements>
    <a:clrScheme name="1_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Leve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1_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19143</TotalTime>
  <Words>1107</Words>
  <Application>Microsoft Office PowerPoint</Application>
  <PresentationFormat>On-screen Show (4:3)</PresentationFormat>
  <Paragraphs>169</Paragraphs>
  <Slides>33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1_Level</vt:lpstr>
      <vt:lpstr>PRAGMA-GLEON Expedition (GRAPLE) - Lake Science on Overlay-networked Resources</vt:lpstr>
      <vt:lpstr>PowerPoint Presentation</vt:lpstr>
      <vt:lpstr>PowerPoint Presentation</vt:lpstr>
      <vt:lpstr>We are facing an unprecedented global water crisis</vt:lpstr>
      <vt:lpstr>The implications are profound…</vt:lpstr>
      <vt:lpstr>…And will affect all of us.</vt:lpstr>
      <vt:lpstr>Ultimately, we need to understand how lake water quality will respond to human demands and changing climate.</vt:lpstr>
      <vt:lpstr>Addressing these problems in a globally significant way requires use of distributed resources: data, models, people, compute</vt:lpstr>
      <vt:lpstr>PowerPoint Presentation</vt:lpstr>
      <vt:lpstr>Simulating lakes in the landscape</vt:lpstr>
      <vt:lpstr>Inter-disciplinary activities</vt:lpstr>
      <vt:lpstr>Meta-Goals</vt:lpstr>
      <vt:lpstr>Technology</vt:lpstr>
      <vt:lpstr>IP-over-P2P (IPOP) Overlay</vt:lpstr>
      <vt:lpstr>Technology Updates</vt:lpstr>
      <vt:lpstr>Demonstration - overview</vt:lpstr>
      <vt:lpstr>Azure VM</vt:lpstr>
      <vt:lpstr>VMware ESX VMs</vt:lpstr>
      <vt:lpstr>HTCondor+overlay</vt:lpstr>
      <vt:lpstr>GRAPLE directories</vt:lpstr>
      <vt:lpstr>GLM simulation directories</vt:lpstr>
      <vt:lpstr>Submit jobs</vt:lpstr>
      <vt:lpstr>Jobs submitted</vt:lpstr>
      <vt:lpstr>Jobs running</vt:lpstr>
      <vt:lpstr>Results</vt:lpstr>
      <vt:lpstr>Meta-Goals</vt:lpstr>
      <vt:lpstr>Expanding GRAPLE globally</vt:lpstr>
      <vt:lpstr>Baseline scenario: results from April 2015</vt:lpstr>
      <vt:lpstr>Manipulating climate in silico as a teaching tool across disciplines</vt:lpstr>
      <vt:lpstr>Next steps</vt:lpstr>
      <vt:lpstr>PowerPoint Presentation</vt:lpstr>
      <vt:lpstr>Expanding GRAPLE beyond this initial expedition</vt:lpstr>
      <vt:lpstr>Acknowledgments</vt:lpstr>
    </vt:vector>
  </TitlesOfParts>
  <Company>UF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Center for Autonomic Computing: Vision, Value and Capabilities</dc:title>
  <dc:creator>Jose Fortes</dc:creator>
  <cp:lastModifiedBy>Paul Hanson</cp:lastModifiedBy>
  <cp:revision>440</cp:revision>
  <dcterms:created xsi:type="dcterms:W3CDTF">2007-07-30T09:11:18Z</dcterms:created>
  <dcterms:modified xsi:type="dcterms:W3CDTF">2015-04-10T02:08:17Z</dcterms:modified>
</cp:coreProperties>
</file>